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2" autoAdjust="0"/>
    <p:restoredTop sz="94737" autoAdjust="0"/>
  </p:normalViewPr>
  <p:slideViewPr>
    <p:cSldViewPr>
      <p:cViewPr varScale="1">
        <p:scale>
          <a:sx n="77" d="100"/>
          <a:sy n="77" d="100"/>
        </p:scale>
        <p:origin x="162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2CD0CF-B346-4CE2-B9E3-9DFDF07EB2A2}" type="datetimeFigureOut">
              <a:rPr lang="fr-FR" smtClean="0"/>
              <a:t>10/05/2024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AFAA3B-9C62-4EFA-8E65-C351A4511387}" type="slidenum">
              <a:rPr lang="fr-FR" smtClean="0"/>
              <a:t>‹N°›</a:t>
            </a:fld>
            <a:endParaRPr lang="fr-FR"/>
          </a:p>
        </p:txBody>
      </p:sp>
    </p:spTree>
    <p:extLst>
      <p:ext uri="{BB962C8B-B14F-4D97-AF65-F5344CB8AC3E}">
        <p14:creationId xmlns:p14="http://schemas.microsoft.com/office/powerpoint/2010/main" val="1995475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DAFAA3B-9C62-4EFA-8E65-C351A4511387}" type="slidenum">
              <a:rPr lang="fr-FR" smtClean="0"/>
              <a:t>1</a:t>
            </a:fld>
            <a:endParaRPr lang="fr-FR"/>
          </a:p>
        </p:txBody>
      </p:sp>
    </p:spTree>
    <p:extLst>
      <p:ext uri="{BB962C8B-B14F-4D97-AF65-F5344CB8AC3E}">
        <p14:creationId xmlns:p14="http://schemas.microsoft.com/office/powerpoint/2010/main" val="3479465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10/05/2024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fr-FR"/>
              <a:t>Modifiez le style du titre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t>10/05/2024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fr-FR"/>
              <a:t>Modifiez le style du titre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t>10/05/2024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A309A6D-C09C-4548-B29A-6CF363A7E532}" type="datetimeFigureOut">
              <a:rPr lang="fr-FR" smtClean="0"/>
              <a:t>10/05/2024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
        <p:nvSpPr>
          <p:cNvPr id="8" name="Title 7"/>
          <p:cNvSpPr>
            <a:spLocks noGrp="1"/>
          </p:cNvSpPr>
          <p:nvPr>
            <p:ph type="title"/>
          </p:nvPr>
        </p:nvSpPr>
        <p:spPr/>
        <p:txBody>
          <a:bodyPr/>
          <a:lstStyle/>
          <a:p>
            <a:r>
              <a:rPr lang="fr-FR"/>
              <a:t>Modifiez le style du titre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fr-FR"/>
              <a:t>Modifiez le style du titre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AA309A6D-C09C-4548-B29A-6CF363A7E532}" type="datetimeFigureOut">
              <a:rPr lang="fr-FR" smtClean="0"/>
              <a:t>10/05/2024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A309A6D-C09C-4548-B29A-6CF363A7E532}" type="datetimeFigureOut">
              <a:rPr lang="fr-FR" smtClean="0"/>
              <a:t>10/05/2024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
        <p:nvSpPr>
          <p:cNvPr id="8" name="Title 7"/>
          <p:cNvSpPr>
            <a:spLocks noGrp="1"/>
          </p:cNvSpPr>
          <p:nvPr>
            <p:ph type="title"/>
          </p:nvPr>
        </p:nvSpPr>
        <p:spPr/>
        <p:txBody>
          <a:bodyPr/>
          <a:lstStyle/>
          <a:p>
            <a:r>
              <a:rPr lang="fr-FR"/>
              <a:t>Modifiez le style du titre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fr-FR"/>
              <a:t>Modifiez les styles du texte du masque</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t>10/05/2024</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t>‹N°›</a:t>
            </a:fld>
            <a:endParaRPr lang="fr-BE"/>
          </a:p>
        </p:txBody>
      </p:sp>
      <p:sp>
        <p:nvSpPr>
          <p:cNvPr id="10" name="Title 9"/>
          <p:cNvSpPr>
            <a:spLocks noGrp="1"/>
          </p:cNvSpPr>
          <p:nvPr>
            <p:ph type="title"/>
          </p:nvPr>
        </p:nvSpPr>
        <p:spPr/>
        <p:txBody>
          <a:bodyPr/>
          <a:lstStyle/>
          <a:p>
            <a:r>
              <a:rPr lang="fr-FR"/>
              <a:t>Modifiez le style du titre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A309A6D-C09C-4548-B29A-6CF363A7E532}" type="datetimeFigureOut">
              <a:rPr lang="fr-FR" smtClean="0"/>
              <a:t>10/05/2024</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09A6D-C09C-4548-B29A-6CF363A7E532}" type="datetimeFigureOut">
              <a:rPr lang="fr-FR" smtClean="0"/>
              <a:t>10/05/2024</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fr-FR"/>
              <a:t>Modifiez le style du titre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t>10/05/2024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t>10/05/2024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t>‹N°›</a:t>
            </a:fld>
            <a:endParaRPr lang="fr-BE"/>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fr-FR"/>
              <a:t>Modifiez le style du titre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fr-FR"/>
              <a:t>Modifiez le style du titre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A309A6D-C09C-4548-B29A-6CF363A7E532}" type="datetimeFigureOut">
              <a:rPr lang="fr-FR" smtClean="0"/>
              <a:t>10/05/2024</a:t>
            </a:fld>
            <a:endParaRPr lang="fr-BE"/>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r-BE"/>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764704"/>
            <a:ext cx="8568952" cy="5262979"/>
          </a:xfrm>
          <a:prstGeom prst="rect">
            <a:avLst/>
          </a:prstGeom>
        </p:spPr>
        <p:txBody>
          <a:bodyPr wrap="square">
            <a:spAutoFit/>
          </a:bodyPr>
          <a:lstStyle/>
          <a:p>
            <a:pPr algn="ctr"/>
            <a:endParaRPr lang="fr-FR" sz="2000" b="1" dirty="0">
              <a:solidFill>
                <a:schemeClr val="bg2">
                  <a:lumMod val="50000"/>
                </a:schemeClr>
              </a:solidFill>
            </a:endParaRPr>
          </a:p>
          <a:p>
            <a:pPr algn="ctr"/>
            <a:r>
              <a:rPr lang="fr-FR" sz="2400" b="1" dirty="0">
                <a:solidFill>
                  <a:schemeClr val="bg2">
                    <a:lumMod val="50000"/>
                  </a:schemeClr>
                </a:solidFill>
                <a:latin typeface="Aharoni" pitchFamily="2" charset="-79"/>
                <a:cs typeface="Aharoni" pitchFamily="2" charset="-79"/>
              </a:rPr>
              <a:t>THEME: ETAT DES LIEUX DE LA MISE EN ŒUVRE DU LMD : CONTRAITES ET DEFIS</a:t>
            </a:r>
          </a:p>
          <a:p>
            <a:pPr algn="ctr"/>
            <a:endParaRPr lang="fr-FR" sz="2000" b="1" dirty="0">
              <a:solidFill>
                <a:schemeClr val="bg2">
                  <a:lumMod val="50000"/>
                </a:schemeClr>
              </a:solidFill>
            </a:endParaRPr>
          </a:p>
          <a:p>
            <a:pPr algn="ctr"/>
            <a:endParaRPr lang="fr-FR" sz="2000" b="1" dirty="0">
              <a:solidFill>
                <a:schemeClr val="bg2">
                  <a:lumMod val="50000"/>
                </a:schemeClr>
              </a:solidFill>
            </a:endParaRPr>
          </a:p>
          <a:p>
            <a:pPr algn="just">
              <a:lnSpc>
                <a:spcPct val="150000"/>
              </a:lnSpc>
            </a:pPr>
            <a:r>
              <a:rPr lang="fr-FR" sz="2000" b="1" dirty="0">
                <a:latin typeface="Times New Roman" pitchFamily="18" charset="0"/>
                <a:cs typeface="Times New Roman" pitchFamily="18" charset="0"/>
              </a:rPr>
              <a:t>POUR MEMOIRE JE PROPOSE QUE NOUS LISIONS ENSEMBLE 4 EXTRAITS DE CE QU’ECRIT LE PROFESSEUR LUFUNDA SAMJIKU KAUMBA,  DANS SON ARTICLE INTITULE « </a:t>
            </a:r>
            <a:r>
              <a:rPr lang="fr-FR" sz="2000" b="1" i="1" dirty="0">
                <a:latin typeface="Times New Roman" pitchFamily="18" charset="0"/>
                <a:cs typeface="Times New Roman" pitchFamily="18" charset="0"/>
              </a:rPr>
              <a:t>ELOGE DE L’UNAZA</a:t>
            </a:r>
            <a:r>
              <a:rPr lang="fr-FR" sz="2000" b="1" dirty="0">
                <a:latin typeface="Times New Roman" pitchFamily="18" charset="0"/>
                <a:cs typeface="Times New Roman" pitchFamily="18" charset="0"/>
              </a:rPr>
              <a:t> » cette relecture pourrait nous aider à mieux comprendre les Contraintes et les défis de la réforme du LMD </a:t>
            </a:r>
          </a:p>
          <a:p>
            <a:pPr algn="just">
              <a:lnSpc>
                <a:spcPct val="150000"/>
              </a:lnSpc>
            </a:pPr>
            <a:endParaRPr lang="fr-FR" sz="2000" b="1" dirty="0">
              <a:latin typeface="Times New Roman" pitchFamily="18" charset="0"/>
              <a:cs typeface="Times New Roman" pitchFamily="18" charset="0"/>
            </a:endParaRPr>
          </a:p>
          <a:p>
            <a:pPr algn="just">
              <a:lnSpc>
                <a:spcPct val="150000"/>
              </a:lnSpc>
            </a:pPr>
            <a:endParaRPr lang="fr-FR" sz="2000" b="1" dirty="0">
              <a:latin typeface="Times New Roman" pitchFamily="18" charset="0"/>
              <a:cs typeface="Times New Roman" pitchFamily="18" charset="0"/>
            </a:endParaRPr>
          </a:p>
          <a:p>
            <a:endParaRPr lang="fr-FR" dirty="0"/>
          </a:p>
        </p:txBody>
      </p:sp>
    </p:spTree>
    <p:extLst>
      <p:ext uri="{BB962C8B-B14F-4D97-AF65-F5344CB8AC3E}">
        <p14:creationId xmlns:p14="http://schemas.microsoft.com/office/powerpoint/2010/main" val="3582397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27886"/>
            <a:ext cx="8640960" cy="5339923"/>
          </a:xfrm>
          <a:prstGeom prst="rect">
            <a:avLst/>
          </a:prstGeom>
        </p:spPr>
        <p:txBody>
          <a:bodyPr wrap="square">
            <a:spAutoFit/>
          </a:bodyPr>
          <a:lstStyle/>
          <a:p>
            <a:pPr algn="ctr"/>
            <a:r>
              <a:rPr lang="fr-FR" b="1" dirty="0">
                <a:latin typeface="Times New Roman" pitchFamily="18" charset="0"/>
                <a:cs typeface="Times New Roman" pitchFamily="18" charset="0"/>
              </a:rPr>
              <a:t>REPERE BIBLIOGRAPHIQUE</a:t>
            </a:r>
          </a:p>
          <a:p>
            <a:endParaRPr lang="fr-FR" dirty="0">
              <a:latin typeface="Times New Roman" pitchFamily="18" charset="0"/>
              <a:cs typeface="Times New Roman" pitchFamily="18" charset="0"/>
            </a:endParaRPr>
          </a:p>
          <a:p>
            <a:pPr marL="342900" indent="-342900">
              <a:buAutoNum type="arabicPeriod"/>
            </a:pPr>
            <a:r>
              <a:rPr lang="fr-FR" dirty="0">
                <a:latin typeface="Times New Roman" pitchFamily="18" charset="0"/>
                <a:cs typeface="Times New Roman" pitchFamily="18" charset="0"/>
              </a:rPr>
              <a:t>Arrêté Ministériel n°0360/MINESU/CAB.MIN/MNB/RMM/2021 du 22/11/2021, accordant l’autorisation d’organiser les enseignements du troisième cycle dans quelques filières précises à l’institut supérieur de développement rural de </a:t>
            </a:r>
            <a:r>
              <a:rPr lang="fr-FR" dirty="0" err="1">
                <a:latin typeface="Times New Roman" pitchFamily="18" charset="0"/>
                <a:cs typeface="Times New Roman" pitchFamily="18" charset="0"/>
              </a:rPr>
              <a:t>Mbeo</a:t>
            </a:r>
            <a:r>
              <a:rPr lang="fr-FR" dirty="0">
                <a:latin typeface="Times New Roman" pitchFamily="18" charset="0"/>
                <a:cs typeface="Times New Roman" pitchFamily="18" charset="0"/>
              </a:rPr>
              <a:t>, province du </a:t>
            </a:r>
            <a:r>
              <a:rPr lang="fr-FR" dirty="0" err="1">
                <a:latin typeface="Times New Roman" pitchFamily="18" charset="0"/>
                <a:cs typeface="Times New Roman" pitchFamily="18" charset="0"/>
              </a:rPr>
              <a:t>Kwilu</a:t>
            </a:r>
            <a:r>
              <a:rPr lang="fr-FR" dirty="0">
                <a:latin typeface="Times New Roman" pitchFamily="18" charset="0"/>
                <a:cs typeface="Times New Roman" pitchFamily="18" charset="0"/>
              </a:rPr>
              <a:t>, République Démocratique du Congo.</a:t>
            </a:r>
          </a:p>
          <a:p>
            <a:pPr marL="342900" indent="-342900">
              <a:buAutoNum type="arabicPeriod"/>
            </a:pPr>
            <a:endParaRPr lang="fr-FR" sz="700" dirty="0">
              <a:latin typeface="Times New Roman" pitchFamily="18" charset="0"/>
              <a:cs typeface="Times New Roman" pitchFamily="18" charset="0"/>
            </a:endParaRPr>
          </a:p>
          <a:p>
            <a:pPr algn="ctr"/>
            <a:r>
              <a:rPr lang="fr-FR" dirty="0">
                <a:latin typeface="Times New Roman" pitchFamily="18" charset="0"/>
                <a:cs typeface="Times New Roman" pitchFamily="18" charset="0"/>
              </a:rPr>
              <a:t>2.	Arrêté Ministériel N°101/MINESU/CABMIN/MNB/BLB/2023 du 13/02/2023 modifiant et complétant l’arrêté N°175/MINESU/CABMIN/TMF/EBK-RK3 du 22/12/2015 portant normes d’opérationnalisation des enseignements du 3ème cycle dans les établissements d’enseignement Supérieur et Universitaire en République Démocratique du Congo. </a:t>
            </a:r>
          </a:p>
          <a:p>
            <a:pPr marL="342900" indent="-342900">
              <a:buAutoNum type="arabicPeriod" startAt="3"/>
            </a:pPr>
            <a:r>
              <a:rPr lang="fr-FR" dirty="0">
                <a:latin typeface="Times New Roman" pitchFamily="18" charset="0"/>
                <a:cs typeface="Times New Roman" pitchFamily="18" charset="0"/>
              </a:rPr>
              <a:t>Instruction Académique N°024/MINESU/CAB.MIN/MNB/BLBI 2023 DU 06/01/2023 Portant Directives de l'Année Académique 2022-2023.</a:t>
            </a:r>
          </a:p>
          <a:p>
            <a:pPr marL="342900" indent="-342900">
              <a:buAutoNum type="arabicPeriod" startAt="3"/>
            </a:pPr>
            <a:endParaRPr lang="fr-FR" sz="1000" dirty="0">
              <a:latin typeface="Times New Roman" pitchFamily="18" charset="0"/>
              <a:cs typeface="Times New Roman" pitchFamily="18" charset="0"/>
            </a:endParaRPr>
          </a:p>
          <a:p>
            <a:pPr marL="342900" indent="-342900">
              <a:buAutoNum type="arabicPeriod" startAt="4"/>
            </a:pPr>
            <a:r>
              <a:rPr lang="fr-FR" dirty="0">
                <a:latin typeface="Times New Roman" pitchFamily="18" charset="0"/>
                <a:cs typeface="Times New Roman" pitchFamily="18" charset="0"/>
              </a:rPr>
              <a:t>La Réforme Licence-Maîtrise-Doctorat en RDC - Maquettes des programmes de licence et de maîtrise, ESU, Kinshasa, 2022.</a:t>
            </a:r>
          </a:p>
          <a:p>
            <a:pPr marL="342900" indent="-342900">
              <a:buAutoNum type="arabicPeriod" startAt="4"/>
            </a:pPr>
            <a:endParaRPr lang="fr-FR" dirty="0">
              <a:latin typeface="Times New Roman" pitchFamily="18" charset="0"/>
              <a:cs typeface="Times New Roman" pitchFamily="18" charset="0"/>
            </a:endParaRPr>
          </a:p>
          <a:p>
            <a:r>
              <a:rPr lang="fr-FR" dirty="0">
                <a:latin typeface="Times New Roman" pitchFamily="18" charset="0"/>
                <a:cs typeface="Times New Roman" pitchFamily="18" charset="0"/>
              </a:rPr>
              <a:t>5.  Le Cadre Normatif du Système LMD en République Démocratique du Congo, Août 2018.</a:t>
            </a:r>
          </a:p>
        </p:txBody>
      </p:sp>
    </p:spTree>
    <p:extLst>
      <p:ext uri="{BB962C8B-B14F-4D97-AF65-F5344CB8AC3E}">
        <p14:creationId xmlns:p14="http://schemas.microsoft.com/office/powerpoint/2010/main" val="2795573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3986"/>
            <a:ext cx="8280920" cy="5909310"/>
          </a:xfrm>
          <a:prstGeom prst="rect">
            <a:avLst/>
          </a:prstGeom>
        </p:spPr>
        <p:txBody>
          <a:bodyPr wrap="square">
            <a:spAutoFit/>
          </a:bodyPr>
          <a:lstStyle/>
          <a:p>
            <a:pPr algn="just">
              <a:lnSpc>
                <a:spcPct val="150000"/>
              </a:lnSpc>
            </a:pPr>
            <a:r>
              <a:rPr lang="fr-FR" dirty="0">
                <a:latin typeface="Times New Roman" pitchFamily="18" charset="0"/>
                <a:cs typeface="Times New Roman" pitchFamily="18" charset="0"/>
              </a:rPr>
              <a:t>6. Le Vade-Mecum nouvelle édition 2020.</a:t>
            </a:r>
          </a:p>
          <a:p>
            <a:pPr algn="just">
              <a:lnSpc>
                <a:spcPct val="150000"/>
              </a:lnSpc>
            </a:pPr>
            <a:r>
              <a:rPr lang="fr-FR" dirty="0">
                <a:latin typeface="Times New Roman" pitchFamily="18" charset="0"/>
                <a:cs typeface="Times New Roman" pitchFamily="18" charset="0"/>
              </a:rPr>
              <a:t>7. Les États Généraux de l'ESU, livret des Résolutions, Lubumbashi Septembre 2021.</a:t>
            </a:r>
          </a:p>
          <a:p>
            <a:pPr algn="just">
              <a:lnSpc>
                <a:spcPct val="150000"/>
              </a:lnSpc>
            </a:pPr>
            <a:r>
              <a:rPr lang="fr-FR" dirty="0">
                <a:latin typeface="Times New Roman" pitchFamily="18" charset="0"/>
                <a:cs typeface="Times New Roman" pitchFamily="18" charset="0"/>
              </a:rPr>
              <a:t>8. L'Instruction Académique 023 portant directives relatives à l'année 2021-2022. </a:t>
            </a:r>
          </a:p>
          <a:p>
            <a:pPr algn="just">
              <a:lnSpc>
                <a:spcPct val="150000"/>
              </a:lnSpc>
            </a:pPr>
            <a:r>
              <a:rPr lang="fr-FR" dirty="0">
                <a:latin typeface="Times New Roman" pitchFamily="18" charset="0"/>
                <a:cs typeface="Times New Roman" pitchFamily="18" charset="0"/>
              </a:rPr>
              <a:t>9. Loi-Cadre n°14/004 du 14 février 2014 de l'Enseignement National. </a:t>
            </a:r>
          </a:p>
          <a:p>
            <a:pPr algn="just">
              <a:lnSpc>
                <a:spcPct val="150000"/>
              </a:lnSpc>
            </a:pPr>
            <a:r>
              <a:rPr lang="fr-FR" dirty="0">
                <a:latin typeface="Times New Roman" pitchFamily="18" charset="0"/>
                <a:cs typeface="Times New Roman" pitchFamily="18" charset="0"/>
              </a:rPr>
              <a:t>10. MAINDO Alphonse et KAPAGAMA IKANDO Pascal (</a:t>
            </a:r>
            <a:r>
              <a:rPr lang="fr-FR" dirty="0" err="1">
                <a:latin typeface="Times New Roman" pitchFamily="18" charset="0"/>
                <a:cs typeface="Times New Roman" pitchFamily="18" charset="0"/>
              </a:rPr>
              <a:t>dir</a:t>
            </a:r>
            <a:r>
              <a:rPr lang="fr-FR" dirty="0">
                <a:latin typeface="Times New Roman" pitchFamily="18" charset="0"/>
                <a:cs typeface="Times New Roman" pitchFamily="18" charset="0"/>
              </a:rPr>
              <a:t>.), L'Université en chantier en RD Congo. Regards croisés sur la réforme de l'enseignement supérieur et universitaire, Karthala, Paris 2012.</a:t>
            </a:r>
          </a:p>
          <a:p>
            <a:pPr algn="just">
              <a:lnSpc>
                <a:spcPct val="150000"/>
              </a:lnSpc>
            </a:pPr>
            <a:r>
              <a:rPr lang="fr-FR" dirty="0">
                <a:latin typeface="Times New Roman" pitchFamily="18" charset="0"/>
                <a:cs typeface="Times New Roman" pitchFamily="18" charset="0"/>
              </a:rPr>
              <a:t>11. MAINDO, A. NGONGA, M. KAPAGAMA, I (2012). L’université en chantier en </a:t>
            </a:r>
            <a:r>
              <a:rPr lang="fr-FR" dirty="0" err="1">
                <a:latin typeface="Times New Roman" pitchFamily="18" charset="0"/>
                <a:cs typeface="Times New Roman" pitchFamily="18" charset="0"/>
              </a:rPr>
              <a:t>RDCongo</a:t>
            </a:r>
            <a:r>
              <a:rPr lang="fr-FR" dirty="0">
                <a:latin typeface="Times New Roman" pitchFamily="18" charset="0"/>
                <a:cs typeface="Times New Roman" pitchFamily="18" charset="0"/>
              </a:rPr>
              <a:t>. Regards croisés sur la réforme de l’enseignement supérieur et universitaire. </a:t>
            </a:r>
            <a:r>
              <a:rPr lang="fr-FR" dirty="0" err="1">
                <a:latin typeface="Times New Roman" pitchFamily="18" charset="0"/>
                <a:cs typeface="Times New Roman" pitchFamily="18" charset="0"/>
              </a:rPr>
              <a:t>Kathala</a:t>
            </a:r>
            <a:r>
              <a:rPr lang="fr-FR" dirty="0">
                <a:latin typeface="Times New Roman" pitchFamily="18" charset="0"/>
                <a:cs typeface="Times New Roman" pitchFamily="18" charset="0"/>
              </a:rPr>
              <a:t> : Paris.</a:t>
            </a:r>
          </a:p>
          <a:p>
            <a:pPr algn="just">
              <a:lnSpc>
                <a:spcPct val="150000"/>
              </a:lnSpc>
            </a:pPr>
            <a:r>
              <a:rPr lang="fr-FR" dirty="0">
                <a:latin typeface="Times New Roman" pitchFamily="18" charset="0"/>
                <a:cs typeface="Times New Roman" pitchFamily="18" charset="0"/>
              </a:rPr>
              <a:t>12. MATANGILA, M. (2003). L’enseignement universitaire et supérieur au Congo-Kinshasa, défis et éthique. L’Harmattan : Paris. </a:t>
            </a:r>
          </a:p>
          <a:p>
            <a:pPr algn="just">
              <a:lnSpc>
                <a:spcPct val="150000"/>
              </a:lnSpc>
            </a:pPr>
            <a:r>
              <a:rPr lang="fr-FR" dirty="0">
                <a:latin typeface="Times New Roman" pitchFamily="18" charset="0"/>
                <a:cs typeface="Times New Roman" pitchFamily="18" charset="0"/>
              </a:rPr>
              <a:t>13. PEQPESU (2018). Cadre normatif du système LMD, en République Démocratique du Congo. Kinshasa.</a:t>
            </a:r>
          </a:p>
        </p:txBody>
      </p:sp>
    </p:spTree>
    <p:extLst>
      <p:ext uri="{BB962C8B-B14F-4D97-AF65-F5344CB8AC3E}">
        <p14:creationId xmlns:p14="http://schemas.microsoft.com/office/powerpoint/2010/main" val="834784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833224"/>
            <a:ext cx="8712968" cy="2523768"/>
          </a:xfrm>
          <a:prstGeom prst="rect">
            <a:avLst/>
          </a:prstGeom>
        </p:spPr>
        <p:txBody>
          <a:bodyPr wrap="square">
            <a:spAutoFit/>
          </a:bodyPr>
          <a:lstStyle/>
          <a:p>
            <a:r>
              <a:rPr lang="fr-FR" dirty="0"/>
              <a:t>13. </a:t>
            </a:r>
            <a:r>
              <a:rPr lang="fr-FR" dirty="0">
                <a:latin typeface="Times New Roman" pitchFamily="18" charset="0"/>
                <a:cs typeface="Times New Roman" pitchFamily="18" charset="0"/>
              </a:rPr>
              <a:t>PEQPESU (2018). Cadre normatif du </a:t>
            </a:r>
            <a:r>
              <a:rPr lang="fr-FR" b="1" dirty="0">
                <a:latin typeface="Times New Roman" pitchFamily="18" charset="0"/>
                <a:cs typeface="Times New Roman" pitchFamily="18" charset="0"/>
              </a:rPr>
              <a:t>système LMD</a:t>
            </a:r>
            <a:r>
              <a:rPr lang="fr-FR" dirty="0">
                <a:latin typeface="Times New Roman" pitchFamily="18" charset="0"/>
                <a:cs typeface="Times New Roman" pitchFamily="18" charset="0"/>
              </a:rPr>
              <a:t>, en République Démocratique du Congo/Kinshasa.</a:t>
            </a:r>
          </a:p>
          <a:p>
            <a:endParaRPr lang="fr-FR" dirty="0">
              <a:latin typeface="Times New Roman" pitchFamily="18" charset="0"/>
              <a:cs typeface="Times New Roman" pitchFamily="18" charset="0"/>
            </a:endParaRPr>
          </a:p>
          <a:p>
            <a:pPr algn="r"/>
            <a:endParaRPr lang="fr-FR" dirty="0">
              <a:latin typeface="Times New Roman" pitchFamily="18" charset="0"/>
              <a:cs typeface="Times New Roman" pitchFamily="18" charset="0"/>
            </a:endParaRPr>
          </a:p>
          <a:p>
            <a:pPr algn="r"/>
            <a:r>
              <a:rPr lang="fr-FR" b="1" dirty="0">
                <a:latin typeface="Baskerville Old Face" pitchFamily="18" charset="0"/>
              </a:rPr>
              <a:t>FAIT A KIKWIT, CE 08/05/2024</a:t>
            </a:r>
          </a:p>
          <a:p>
            <a:pPr algn="r"/>
            <a:endParaRPr lang="fr-FR" sz="1200" dirty="0">
              <a:latin typeface="Baskerville Old Face" pitchFamily="18" charset="0"/>
            </a:endParaRPr>
          </a:p>
          <a:p>
            <a:pPr algn="r"/>
            <a:r>
              <a:rPr lang="fr-FR" sz="2000" b="1" dirty="0">
                <a:solidFill>
                  <a:schemeClr val="accent6">
                    <a:lumMod val="50000"/>
                  </a:schemeClr>
                </a:solidFill>
                <a:latin typeface="Aharoni" pitchFamily="2" charset="-79"/>
                <a:cs typeface="Aharoni" pitchFamily="2" charset="-79"/>
              </a:rPr>
              <a:t>Professeur Abbé David NOMANYATH</a:t>
            </a:r>
            <a:endParaRPr lang="fr-FR" sz="2000" dirty="0">
              <a:solidFill>
                <a:schemeClr val="accent6">
                  <a:lumMod val="50000"/>
                </a:schemeClr>
              </a:solidFill>
              <a:latin typeface="Aharoni" pitchFamily="2" charset="-79"/>
              <a:cs typeface="Aharoni" pitchFamily="2" charset="-79"/>
            </a:endParaRPr>
          </a:p>
          <a:p>
            <a:pPr algn="r"/>
            <a:r>
              <a:rPr lang="fr-FR" dirty="0">
                <a:solidFill>
                  <a:srgbClr val="FF0000"/>
                </a:solidFill>
                <a:latin typeface="Aharoni" pitchFamily="2" charset="-79"/>
                <a:cs typeface="Aharoni" pitchFamily="2" charset="-79"/>
              </a:rPr>
              <a:t>=/= </a:t>
            </a:r>
            <a:r>
              <a:rPr lang="fr-FR" b="1" dirty="0">
                <a:solidFill>
                  <a:srgbClr val="FF0000"/>
                </a:solidFill>
                <a:latin typeface="Aharoni" pitchFamily="2" charset="-79"/>
                <a:cs typeface="Aharoni" pitchFamily="2" charset="-79"/>
              </a:rPr>
              <a:t>Conseiller Communication CA-ISTAT =/= </a:t>
            </a:r>
            <a:endParaRPr lang="fr-FR" dirty="0">
              <a:solidFill>
                <a:srgbClr val="FF0000"/>
              </a:solidFill>
              <a:latin typeface="Aharoni" pitchFamily="2" charset="-79"/>
              <a:cs typeface="Aharoni" pitchFamily="2" charset="-79"/>
            </a:endParaRPr>
          </a:p>
          <a:p>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2054628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261803"/>
            <a:ext cx="8424936" cy="7048083"/>
          </a:xfrm>
          <a:prstGeom prst="rect">
            <a:avLst/>
          </a:prstGeom>
        </p:spPr>
        <p:txBody>
          <a:bodyPr wrap="square">
            <a:spAutoFit/>
          </a:bodyPr>
          <a:lstStyle/>
          <a:p>
            <a:pPr marL="285750" indent="-285750">
              <a:buFont typeface="Wingdings" pitchFamily="2" charset="2"/>
              <a:buChar char="v"/>
            </a:pPr>
            <a:r>
              <a:rPr lang="fr-FR" sz="1900" dirty="0">
                <a:latin typeface="Times New Roman" pitchFamily="18" charset="0"/>
                <a:cs typeface="Times New Roman" pitchFamily="18" charset="0"/>
              </a:rPr>
              <a:t>La Réforme dite de la TRUC, c’est-à-dire de la Table Ronde des Universités Congolaises ( 2003). De nouveaux programmes plus aérés, plus conformes aux besoins de la société moderne, assurant l’intégration entre les Universités et les Instituts supérieurs avaient été élaborés dans l’esprit d’un système universitaire national.</a:t>
            </a:r>
          </a:p>
          <a:p>
            <a:endParaRPr lang="fr-FR" sz="1900" dirty="0">
              <a:latin typeface="Times New Roman" pitchFamily="18" charset="0"/>
              <a:cs typeface="Times New Roman" pitchFamily="18" charset="0"/>
            </a:endParaRPr>
          </a:p>
          <a:p>
            <a:pPr marL="285750" indent="-285750">
              <a:buFont typeface="Wingdings" pitchFamily="2" charset="2"/>
              <a:buChar char="v"/>
            </a:pPr>
            <a:r>
              <a:rPr lang="fr-FR" sz="1900" dirty="0">
                <a:latin typeface="Times New Roman" pitchFamily="18" charset="0"/>
                <a:cs typeface="Times New Roman" pitchFamily="18" charset="0"/>
              </a:rPr>
              <a:t>Le PADEM (Pacte de Modernisation de l’Enseignement Supérieur et Universitaire), qui avait inspiré la TRUC, a été mis en mal dans certaines facultés, du fait de la problématique de charge-horaires. Des confusions sont apparues entre intitulés de cours et contenu de cours, conduisant à des décisions irrationnelles d’imposition de nouveaux cours dans l’ensemble des filières, alors qu’il ne se serait agi que de renforcer le contenu de certains cours ou organiser des séminaires d’information.</a:t>
            </a:r>
          </a:p>
          <a:p>
            <a:endParaRPr lang="fr-FR" sz="1900" dirty="0">
              <a:latin typeface="Times New Roman" pitchFamily="18" charset="0"/>
              <a:cs typeface="Times New Roman" pitchFamily="18" charset="0"/>
            </a:endParaRPr>
          </a:p>
          <a:p>
            <a:pPr marL="285750" indent="-285750">
              <a:buFont typeface="Wingdings" pitchFamily="2" charset="2"/>
              <a:buChar char="v"/>
            </a:pPr>
            <a:r>
              <a:rPr lang="fr-FR" sz="1900" dirty="0">
                <a:latin typeface="Times New Roman" pitchFamily="18" charset="0"/>
                <a:cs typeface="Times New Roman" pitchFamily="18" charset="0"/>
              </a:rPr>
              <a:t>La nouvelle loi sur l’enseignement national a consacré quelques articles aux nouvelles structures, dont les bases furent posées bien avant la Conférence Nationale dite Souveraine et les Etat Généraux de l’Education (EGE), et qui ont été reprises et réévaluées pendant les assises de la TRUC. Face à une telle dérive, l’on ne devrait donc point se laisser surprendre de la manière dont fut organisé l’arrimage au système universitaire européen connu sous le sigle LMD.</a:t>
            </a:r>
          </a:p>
          <a:p>
            <a:endParaRPr lang="fr-FR" dirty="0">
              <a:latin typeface="Times New Roman" pitchFamily="18" charset="0"/>
              <a:cs typeface="Times New Roman" pitchFamily="18" charset="0"/>
            </a:endParaRPr>
          </a:p>
          <a:p>
            <a:endParaRPr lang="fr-FR" dirty="0">
              <a:latin typeface="Times New Roman" pitchFamily="18" charset="0"/>
              <a:cs typeface="Times New Roman" pitchFamily="18" charset="0"/>
            </a:endParaRPr>
          </a:p>
          <a:p>
            <a:endParaRPr lang="fr-FR" dirty="0">
              <a:latin typeface="Times New Roman" pitchFamily="18" charset="0"/>
              <a:cs typeface="Times New Roman" pitchFamily="18" charset="0"/>
            </a:endParaRPr>
          </a:p>
          <a:p>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2527309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630" y="692696"/>
            <a:ext cx="8784976" cy="969496"/>
          </a:xfrm>
          <a:prstGeom prst="rect">
            <a:avLst/>
          </a:prstGeom>
        </p:spPr>
        <p:txBody>
          <a:bodyPr wrap="square">
            <a:spAutoFit/>
          </a:bodyPr>
          <a:lstStyle/>
          <a:p>
            <a:r>
              <a:rPr lang="fr-FR" dirty="0"/>
              <a:t>	</a:t>
            </a:r>
            <a:r>
              <a:rPr lang="fr-FR" sz="1900" dirty="0"/>
              <a:t>Point n’est besoin de revenir sur l’anecdote qui fit dire à un éminent médecin que LMD désigne la Lutte contre les Maladies Diarrhéique !</a:t>
            </a:r>
          </a:p>
          <a:p>
            <a:endParaRPr lang="fr-FR" sz="1900" dirty="0"/>
          </a:p>
        </p:txBody>
      </p:sp>
    </p:spTree>
    <p:extLst>
      <p:ext uri="{BB962C8B-B14F-4D97-AF65-F5344CB8AC3E}">
        <p14:creationId xmlns:p14="http://schemas.microsoft.com/office/powerpoint/2010/main" val="407804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5846"/>
            <a:ext cx="8784976" cy="6093976"/>
          </a:xfrm>
          <a:prstGeom prst="rect">
            <a:avLst/>
          </a:prstGeom>
        </p:spPr>
        <p:txBody>
          <a:bodyPr wrap="square">
            <a:spAutoFit/>
          </a:bodyPr>
          <a:lstStyle/>
          <a:p>
            <a:pPr marL="514350" indent="-514350">
              <a:lnSpc>
                <a:spcPct val="150000"/>
              </a:lnSpc>
              <a:buAutoNum type="romanUcPeriod"/>
            </a:pPr>
            <a:r>
              <a:rPr lang="fr-FR" sz="2000" b="1" dirty="0">
                <a:latin typeface="Times New Roman" pitchFamily="18" charset="0"/>
                <a:cs typeface="Times New Roman" pitchFamily="18" charset="0"/>
              </a:rPr>
              <a:t>ETAT DES LIEUX DE LA MISE EN ŒUVRE DU LMD</a:t>
            </a:r>
          </a:p>
          <a:p>
            <a:pPr>
              <a:lnSpc>
                <a:spcPct val="150000"/>
              </a:lnSpc>
            </a:pPr>
            <a:endParaRPr lang="fr-FR" sz="1400" b="1" dirty="0">
              <a:latin typeface="Baskerville Old Face" pitchFamily="18" charset="0"/>
            </a:endParaRPr>
          </a:p>
          <a:p>
            <a:pPr algn="just">
              <a:lnSpc>
                <a:spcPct val="150000"/>
              </a:lnSpc>
            </a:pPr>
            <a:r>
              <a:rPr lang="fr-FR" sz="2000" dirty="0">
                <a:latin typeface="Times New Roman" pitchFamily="18" charset="0"/>
                <a:cs typeface="Times New Roman" pitchFamily="18" charset="0"/>
              </a:rPr>
              <a:t>En effet La </a:t>
            </a:r>
            <a:r>
              <a:rPr lang="fr-FR" sz="2000" dirty="0" err="1">
                <a:latin typeface="Times New Roman" pitchFamily="18" charset="0"/>
                <a:cs typeface="Times New Roman" pitchFamily="18" charset="0"/>
              </a:rPr>
              <a:t>RD.Congo</a:t>
            </a:r>
            <a:r>
              <a:rPr lang="fr-FR" sz="2000" dirty="0">
                <a:latin typeface="Times New Roman" pitchFamily="18" charset="0"/>
                <a:cs typeface="Times New Roman" pitchFamily="18" charset="0"/>
              </a:rPr>
              <a:t>, à l'instar de tous les autres pays d'Afrique et du monde, est confronté aux défis de la mondialisation et de la globalisation systématique et systémique dans tous les domaines de la vie. Le domaine de l'Enseignement Supérieur et Universitaire, ESU en sigle, a privilégié le Système Licence-Maîtrise-Doctorat, pour l'univers francophone et </a:t>
            </a:r>
            <a:r>
              <a:rPr lang="fr-FR" sz="2000" b="1" dirty="0" err="1">
                <a:latin typeface="Times New Roman" pitchFamily="18" charset="0"/>
                <a:cs typeface="Times New Roman" pitchFamily="18" charset="0"/>
              </a:rPr>
              <a:t>Bachelor</a:t>
            </a:r>
            <a:r>
              <a:rPr lang="fr-FR" sz="2000" b="1" dirty="0">
                <a:latin typeface="Times New Roman" pitchFamily="18" charset="0"/>
                <a:cs typeface="Times New Roman" pitchFamily="18" charset="0"/>
              </a:rPr>
              <a:t>-Master-Doctorat</a:t>
            </a:r>
            <a:r>
              <a:rPr lang="fr-FR" sz="2000" dirty="0">
                <a:latin typeface="Times New Roman" pitchFamily="18" charset="0"/>
                <a:cs typeface="Times New Roman" pitchFamily="18" charset="0"/>
              </a:rPr>
              <a:t> pour l'univers anglophone et autres.</a:t>
            </a:r>
          </a:p>
          <a:p>
            <a:pPr algn="just">
              <a:lnSpc>
                <a:spcPct val="150000"/>
              </a:lnSpc>
            </a:pPr>
            <a:r>
              <a:rPr lang="fr-FR" sz="2000" dirty="0">
                <a:latin typeface="Times New Roman" pitchFamily="18" charset="0"/>
                <a:cs typeface="Times New Roman" pitchFamily="18" charset="0"/>
              </a:rPr>
              <a:t> Afin de donner un cadre juridique à cette volonté d'arrimage au système international, la RDC a promulgué en date du 11 février 2014, la Loi-Cadre n°14/004 de l'Enseignement National. Cette Loi consacre en son article 98 pour ce qui concerne l'ESU, l'organisation des études en trois cycles en instituant le système dont il est question.</a:t>
            </a:r>
          </a:p>
        </p:txBody>
      </p:sp>
    </p:spTree>
    <p:extLst>
      <p:ext uri="{BB962C8B-B14F-4D97-AF65-F5344CB8AC3E}">
        <p14:creationId xmlns:p14="http://schemas.microsoft.com/office/powerpoint/2010/main" val="3927775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30200"/>
            <a:ext cx="8568952" cy="4154984"/>
          </a:xfrm>
          <a:prstGeom prst="rect">
            <a:avLst/>
          </a:prstGeom>
        </p:spPr>
        <p:txBody>
          <a:bodyPr wrap="square">
            <a:spAutoFit/>
          </a:bodyPr>
          <a:lstStyle/>
          <a:p>
            <a:pPr algn="just">
              <a:lnSpc>
                <a:spcPct val="150000"/>
              </a:lnSpc>
            </a:pPr>
            <a:r>
              <a:rPr lang="fr-FR" sz="1600" dirty="0">
                <a:latin typeface="Times New Roman" pitchFamily="18" charset="0"/>
                <a:cs typeface="Times New Roman" pitchFamily="18" charset="0"/>
              </a:rPr>
              <a:t>Du 06 au 14 septembre 2021, nous avons eus le privilège de participer activement aux assises de travaux des États Généraux de l'Enseignement Supérieur organisés par le Ministère de l'ESU à Lubumbashi, deuxième ville universitaire après Kinshasa et capitale économique de la République Démocratique du Congo. Ces assises ont été précédées par des longs mois de travaux préparatoires auxquels nous avions consentis à apporter notre contribution aux diverses sollicitations qui nous étaient faites par différentes commissions ad hoc.</a:t>
            </a:r>
          </a:p>
          <a:p>
            <a:pPr algn="just">
              <a:lnSpc>
                <a:spcPct val="150000"/>
              </a:lnSpc>
            </a:pPr>
            <a:r>
              <a:rPr lang="fr-FR" sz="1600" dirty="0">
                <a:latin typeface="Times New Roman" pitchFamily="18" charset="0"/>
                <a:cs typeface="Times New Roman" pitchFamily="18" charset="0"/>
              </a:rPr>
              <a:t>Sanctionnés par trois cents trente (330) résolutions finales, les États Généraux de l'ESU-Lubumbashi 2021 ont tourné autour des rapports de sept panels dont le quatrième qui a planché spécifiquement sur la mise en œuvre de la réforme </a:t>
            </a:r>
            <a:r>
              <a:rPr lang="fr-FR" sz="1600" b="1" dirty="0">
                <a:latin typeface="Times New Roman" pitchFamily="18" charset="0"/>
                <a:cs typeface="Times New Roman" pitchFamily="18" charset="0"/>
              </a:rPr>
              <a:t>LMD</a:t>
            </a:r>
            <a:r>
              <a:rPr lang="fr-FR" sz="1600" dirty="0">
                <a:latin typeface="Times New Roman" pitchFamily="18" charset="0"/>
                <a:cs typeface="Times New Roman" pitchFamily="18" charset="0"/>
              </a:rPr>
              <a:t> et le septième panel duquel nous faisions partie, qui a planché sur l'organisation de la relève par </a:t>
            </a:r>
            <a:r>
              <a:rPr lang="fr-FR" sz="1600" b="1" dirty="0">
                <a:latin typeface="Times New Roman" pitchFamily="18" charset="0"/>
                <a:cs typeface="Times New Roman" pitchFamily="18" charset="0"/>
              </a:rPr>
              <a:t>la formation du troisième cycle (DEA/DES/Master et Doctorat) </a:t>
            </a:r>
            <a:r>
              <a:rPr lang="fr-FR" sz="1600" dirty="0">
                <a:latin typeface="Times New Roman" pitchFamily="18" charset="0"/>
                <a:cs typeface="Times New Roman" pitchFamily="18" charset="0"/>
              </a:rPr>
              <a:t>en RDC. </a:t>
            </a:r>
          </a:p>
        </p:txBody>
      </p:sp>
    </p:spTree>
    <p:extLst>
      <p:ext uri="{BB962C8B-B14F-4D97-AF65-F5344CB8AC3E}">
        <p14:creationId xmlns:p14="http://schemas.microsoft.com/office/powerpoint/2010/main" val="3741656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66726"/>
            <a:ext cx="8568952" cy="5582554"/>
          </a:xfrm>
          <a:prstGeom prst="rect">
            <a:avLst/>
          </a:prstGeom>
        </p:spPr>
        <p:txBody>
          <a:bodyPr wrap="square">
            <a:spAutoFit/>
          </a:bodyPr>
          <a:lstStyle/>
          <a:p>
            <a:pPr algn="just">
              <a:lnSpc>
                <a:spcPct val="150000"/>
              </a:lnSpc>
            </a:pPr>
            <a:r>
              <a:rPr lang="fr-FR" dirty="0">
                <a:latin typeface="Times New Roman" pitchFamily="18" charset="0"/>
                <a:cs typeface="Times New Roman" pitchFamily="18" charset="0"/>
              </a:rPr>
              <a:t>La validation et l'adoption officielles des conclusions de ces travaux par le Gouvernement de la République en sa session du …/10/2021 a été suivie par la désignation par arrêté ministériel, des 56 membres des </a:t>
            </a:r>
            <a:r>
              <a:rPr lang="fr-FR" dirty="0" err="1">
                <a:latin typeface="Times New Roman" pitchFamily="18" charset="0"/>
                <a:cs typeface="Times New Roman" pitchFamily="18" charset="0"/>
              </a:rPr>
              <a:t>Task</a:t>
            </a:r>
            <a:r>
              <a:rPr lang="fr-FR" dirty="0">
                <a:latin typeface="Times New Roman" pitchFamily="18" charset="0"/>
                <a:cs typeface="Times New Roman" pitchFamily="18" charset="0"/>
              </a:rPr>
              <a:t> Force </a:t>
            </a:r>
            <a:r>
              <a:rPr lang="fr-FR" dirty="0" err="1">
                <a:latin typeface="Times New Roman" pitchFamily="18" charset="0"/>
                <a:cs typeface="Times New Roman" pitchFamily="18" charset="0"/>
              </a:rPr>
              <a:t>curriculaires</a:t>
            </a:r>
            <a:r>
              <a:rPr lang="fr-FR" dirty="0">
                <a:latin typeface="Times New Roman" pitchFamily="18" charset="0"/>
                <a:cs typeface="Times New Roman" pitchFamily="18" charset="0"/>
              </a:rPr>
              <a:t> dont 39 professeurs d'universités et </a:t>
            </a:r>
            <a:r>
              <a:rPr lang="fr-FR" b="1" dirty="0">
                <a:latin typeface="Times New Roman" pitchFamily="18" charset="0"/>
                <a:cs typeface="Times New Roman" pitchFamily="18" charset="0"/>
              </a:rPr>
              <a:t>20  Chefs de Travaux et Assistants</a:t>
            </a:r>
            <a:r>
              <a:rPr lang="fr-FR" dirty="0">
                <a:latin typeface="Times New Roman" pitchFamily="18" charset="0"/>
                <a:cs typeface="Times New Roman" pitchFamily="18" charset="0"/>
              </a:rPr>
              <a:t>. </a:t>
            </a:r>
          </a:p>
          <a:p>
            <a:pPr algn="just">
              <a:lnSpc>
                <a:spcPct val="150000"/>
              </a:lnSpc>
            </a:pPr>
            <a:r>
              <a:rPr lang="fr-FR" dirty="0">
                <a:latin typeface="Times New Roman" pitchFamily="18" charset="0"/>
                <a:cs typeface="Times New Roman" pitchFamily="18" charset="0"/>
              </a:rPr>
              <a:t>Faisant partie de ces élus, nous avons suivi une formation sur les particularités du </a:t>
            </a:r>
            <a:r>
              <a:rPr lang="fr-FR" b="1" dirty="0">
                <a:latin typeface="Times New Roman" pitchFamily="18" charset="0"/>
                <a:cs typeface="Times New Roman" pitchFamily="18" charset="0"/>
              </a:rPr>
              <a:t>LMD-</a:t>
            </a:r>
            <a:r>
              <a:rPr lang="fr-FR" dirty="0">
                <a:latin typeface="Times New Roman" pitchFamily="18" charset="0"/>
                <a:cs typeface="Times New Roman" pitchFamily="18" charset="0"/>
              </a:rPr>
              <a:t>RDC données par les experts internationaux et nationaux en la matière et avons eus l'opportunité de travailler à l'élaboration du référentiel des métiers, du référentiel des compétences, des maquettes de formation et des annuaires des descripteurs des unités d'enseignement. Cela, de novembre 2021 à janvier 2022. </a:t>
            </a:r>
          </a:p>
          <a:p>
            <a:pPr algn="just">
              <a:lnSpc>
                <a:spcPct val="150000"/>
              </a:lnSpc>
            </a:pPr>
            <a:r>
              <a:rPr lang="fr-FR" dirty="0">
                <a:latin typeface="Times New Roman" pitchFamily="18" charset="0"/>
                <a:cs typeface="Times New Roman" pitchFamily="18" charset="0"/>
              </a:rPr>
              <a:t>C'est à l'issue de ces durs travaux que notre Ministère de Tutelle a lancé l'ouverture officielle de l'année académique 2021-2022, avec l'instruction stricte d'application progressive du </a:t>
            </a:r>
            <a:r>
              <a:rPr lang="fr-FR" b="1" dirty="0">
                <a:latin typeface="Times New Roman" pitchFamily="18" charset="0"/>
                <a:cs typeface="Times New Roman" pitchFamily="18" charset="0"/>
              </a:rPr>
              <a:t>LMD</a:t>
            </a:r>
            <a:r>
              <a:rPr lang="fr-FR" dirty="0">
                <a:latin typeface="Times New Roman" pitchFamily="18" charset="0"/>
                <a:cs typeface="Times New Roman" pitchFamily="18" charset="0"/>
              </a:rPr>
              <a:t> suivant la verticalité et l'instruction strict de l'application totale suivant l'horizontalité.</a:t>
            </a:r>
          </a:p>
        </p:txBody>
      </p:sp>
    </p:spTree>
    <p:extLst>
      <p:ext uri="{BB962C8B-B14F-4D97-AF65-F5344CB8AC3E}">
        <p14:creationId xmlns:p14="http://schemas.microsoft.com/office/powerpoint/2010/main" val="1869634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784976" cy="7286610"/>
          </a:xfrm>
          <a:prstGeom prst="rect">
            <a:avLst/>
          </a:prstGeom>
        </p:spPr>
        <p:txBody>
          <a:bodyPr wrap="square">
            <a:spAutoFit/>
          </a:bodyPr>
          <a:lstStyle/>
          <a:p>
            <a:pPr algn="ctr"/>
            <a:r>
              <a:rPr lang="fr-FR" b="1" dirty="0">
                <a:latin typeface="Times New Roman" pitchFamily="18" charset="0"/>
                <a:cs typeface="Times New Roman" pitchFamily="18" charset="0"/>
              </a:rPr>
              <a:t>II. CONTRAITES</a:t>
            </a:r>
          </a:p>
          <a:p>
            <a:pPr algn="ctr"/>
            <a:endParaRPr lang="fr-FR" sz="1050" b="1" dirty="0">
              <a:latin typeface="Times New Roman" pitchFamily="18" charset="0"/>
              <a:cs typeface="Times New Roman" pitchFamily="18" charset="0"/>
            </a:endParaRPr>
          </a:p>
          <a:p>
            <a:pPr algn="ctr"/>
            <a:endParaRPr lang="fr-FR" sz="300" b="1" dirty="0">
              <a:latin typeface="Times New Roman" pitchFamily="18" charset="0"/>
              <a:cs typeface="Times New Roman" pitchFamily="18" charset="0"/>
            </a:endParaRPr>
          </a:p>
          <a:p>
            <a:pPr lvl="2" algn="just">
              <a:lnSpc>
                <a:spcPct val="150000"/>
              </a:lnSpc>
            </a:pPr>
            <a:r>
              <a:rPr lang="fr-FR" sz="1600" b="1" dirty="0">
                <a:latin typeface="Times New Roman" pitchFamily="18" charset="0"/>
                <a:cs typeface="Times New Roman" pitchFamily="18" charset="0"/>
              </a:rPr>
              <a:t>1. Contraintes Socio-anthropologique</a:t>
            </a:r>
          </a:p>
          <a:p>
            <a:pPr lvl="2" algn="just">
              <a:lnSpc>
                <a:spcPct val="150000"/>
              </a:lnSpc>
            </a:pPr>
            <a:r>
              <a:rPr lang="fr-FR" sz="1600" b="1" dirty="0">
                <a:latin typeface="Times New Roman" pitchFamily="18" charset="0"/>
                <a:cs typeface="Times New Roman" pitchFamily="18" charset="0"/>
              </a:rPr>
              <a:t>2. Contrainte Ethique</a:t>
            </a:r>
          </a:p>
          <a:p>
            <a:pPr lvl="2" algn="just">
              <a:lnSpc>
                <a:spcPct val="150000"/>
              </a:lnSpc>
            </a:pPr>
            <a:r>
              <a:rPr lang="fr-FR" sz="1600" b="1" dirty="0">
                <a:latin typeface="Times New Roman" pitchFamily="18" charset="0"/>
                <a:cs typeface="Times New Roman" pitchFamily="18" charset="0"/>
              </a:rPr>
              <a:t>3. Contrainte des Infrastructures de base</a:t>
            </a:r>
          </a:p>
          <a:p>
            <a:pPr lvl="2" algn="just">
              <a:lnSpc>
                <a:spcPct val="150000"/>
              </a:lnSpc>
            </a:pPr>
            <a:r>
              <a:rPr lang="fr-FR" sz="1600" b="1" dirty="0">
                <a:latin typeface="Times New Roman" pitchFamily="18" charset="0"/>
                <a:cs typeface="Times New Roman" pitchFamily="18" charset="0"/>
              </a:rPr>
              <a:t>4. Contrainte du Budget national</a:t>
            </a:r>
          </a:p>
          <a:p>
            <a:pPr lvl="2" algn="just">
              <a:lnSpc>
                <a:spcPct val="150000"/>
              </a:lnSpc>
            </a:pPr>
            <a:endParaRPr lang="fr-FR" sz="400" b="1" dirty="0">
              <a:latin typeface="Times New Roman" pitchFamily="18" charset="0"/>
              <a:cs typeface="Times New Roman" pitchFamily="18" charset="0"/>
            </a:endParaRPr>
          </a:p>
          <a:p>
            <a:pPr lvl="2" algn="just">
              <a:lnSpc>
                <a:spcPct val="150000"/>
              </a:lnSpc>
            </a:pPr>
            <a:r>
              <a:rPr lang="fr-FR" b="1" dirty="0">
                <a:latin typeface="Times New Roman" pitchFamily="18" charset="0"/>
                <a:cs typeface="Times New Roman" pitchFamily="18" charset="0"/>
              </a:rPr>
              <a:t>                                           III. DEFIS</a:t>
            </a:r>
          </a:p>
          <a:p>
            <a:pPr marL="342900" lvl="0" indent="-342900" algn="just">
              <a:buFont typeface="+mj-lt"/>
              <a:buAutoNum type="arabicPeriod"/>
            </a:pPr>
            <a:r>
              <a:rPr lang="fr-FR" dirty="0">
                <a:latin typeface="Times New Roman" pitchFamily="18" charset="0"/>
                <a:cs typeface="Times New Roman" pitchFamily="18" charset="0"/>
              </a:rPr>
              <a:t> Conscience individuelle : </a:t>
            </a:r>
            <a:r>
              <a:rPr lang="fr-FR" b="1" dirty="0">
                <a:latin typeface="Times New Roman" pitchFamily="18" charset="0"/>
                <a:cs typeface="Times New Roman" pitchFamily="18" charset="0"/>
              </a:rPr>
              <a:t>savoir – savoir-faire – savoir-faire-faire ; savoir-être ; et savoir-    avoir</a:t>
            </a:r>
          </a:p>
          <a:p>
            <a:pPr lvl="0" algn="just"/>
            <a:endParaRPr lang="fr-FR" sz="1000" dirty="0">
              <a:latin typeface="Times New Roman" pitchFamily="18" charset="0"/>
              <a:cs typeface="Times New Roman" pitchFamily="18" charset="0"/>
            </a:endParaRPr>
          </a:p>
          <a:p>
            <a:pPr marL="342900" lvl="0" indent="-342900" algn="ctr">
              <a:buAutoNum type="arabicPeriod" startAt="2"/>
            </a:pPr>
            <a:r>
              <a:rPr lang="fr-FR" dirty="0">
                <a:latin typeface="Times New Roman" pitchFamily="18" charset="0"/>
                <a:cs typeface="Times New Roman" pitchFamily="18" charset="0"/>
              </a:rPr>
              <a:t>Nécessité de faire la transhumance : d’</a:t>
            </a:r>
            <a:r>
              <a:rPr lang="fr-FR" b="1" i="1" dirty="0">
                <a:latin typeface="Times New Roman" pitchFamily="18" charset="0"/>
                <a:cs typeface="Times New Roman" pitchFamily="18" charset="0"/>
              </a:rPr>
              <a:t>Homo Sapiens </a:t>
            </a:r>
            <a:r>
              <a:rPr lang="fr-FR" b="1" i="1" dirty="0" err="1">
                <a:latin typeface="Times New Roman" pitchFamily="18" charset="0"/>
                <a:cs typeface="Times New Roman" pitchFamily="18" charset="0"/>
              </a:rPr>
              <a:t>Sapiens</a:t>
            </a:r>
            <a:r>
              <a:rPr lang="fr-FR" b="1" i="1" dirty="0">
                <a:latin typeface="Times New Roman" pitchFamily="18" charset="0"/>
                <a:cs typeface="Times New Roman" pitchFamily="18" charset="0"/>
              </a:rPr>
              <a:t> au Cyborg </a:t>
            </a:r>
            <a:r>
              <a:rPr lang="fr-FR" dirty="0">
                <a:latin typeface="Times New Roman" pitchFamily="18" charset="0"/>
                <a:cs typeface="Times New Roman" pitchFamily="18" charset="0"/>
              </a:rPr>
              <a:t>par l’obligation de la</a:t>
            </a:r>
            <a:r>
              <a:rPr lang="fr-FR" b="1" dirty="0">
                <a:latin typeface="Times New Roman" pitchFamily="18" charset="0"/>
                <a:cs typeface="Times New Roman" pitchFamily="18" charset="0"/>
              </a:rPr>
              <a:t> NUMERISATION TOUS AZUMUTS</a:t>
            </a:r>
          </a:p>
          <a:p>
            <a:pPr marL="342900" lvl="0" indent="-342900" algn="ctr">
              <a:buAutoNum type="arabicPeriod" startAt="2"/>
            </a:pPr>
            <a:endParaRPr lang="fr-FR" b="1" dirty="0">
              <a:latin typeface="Times New Roman" pitchFamily="18" charset="0"/>
              <a:cs typeface="Times New Roman" pitchFamily="18" charset="0"/>
            </a:endParaRPr>
          </a:p>
          <a:p>
            <a:pPr marL="342900" indent="-342900" algn="just">
              <a:buFontTx/>
              <a:buAutoNum type="arabicPeriod" startAt="2"/>
            </a:pPr>
            <a:r>
              <a:rPr lang="fr-FR" dirty="0">
                <a:latin typeface="Times New Roman" pitchFamily="18" charset="0"/>
                <a:cs typeface="Times New Roman" pitchFamily="18" charset="0"/>
              </a:rPr>
              <a:t>Défis de </a:t>
            </a:r>
            <a:r>
              <a:rPr lang="fr-FR" b="1" dirty="0">
                <a:latin typeface="Times New Roman" pitchFamily="18" charset="0"/>
                <a:cs typeface="Times New Roman" pitchFamily="18" charset="0"/>
              </a:rPr>
              <a:t>l’INNOVATION :</a:t>
            </a:r>
            <a:r>
              <a:rPr lang="fr-FR" dirty="0">
                <a:latin typeface="Times New Roman" pitchFamily="18" charset="0"/>
                <a:cs typeface="Times New Roman" pitchFamily="18" charset="0"/>
              </a:rPr>
              <a:t> Enseigner autrement ; étudier autrement ; évaluer autrement ; gérer autrement, piloter autrement ; professionnaliser autrement ; payer le personnel de l’ESU autrement.</a:t>
            </a:r>
          </a:p>
          <a:p>
            <a:pPr marL="342900" indent="-342900" algn="just">
              <a:buFontTx/>
              <a:buAutoNum type="arabicPeriod" startAt="2"/>
            </a:pPr>
            <a:endParaRPr lang="fr-FR" dirty="0">
              <a:latin typeface="Times New Roman" pitchFamily="18" charset="0"/>
              <a:cs typeface="Times New Roman" pitchFamily="18" charset="0"/>
            </a:endParaRPr>
          </a:p>
          <a:p>
            <a:pPr marL="342900" lvl="0" indent="-342900" algn="just">
              <a:buFontTx/>
              <a:buAutoNum type="arabicPeriod" startAt="2"/>
            </a:pPr>
            <a:r>
              <a:rPr lang="fr-FR" dirty="0">
                <a:latin typeface="Times New Roman" pitchFamily="18" charset="0"/>
                <a:cs typeface="Times New Roman" pitchFamily="18" charset="0"/>
              </a:rPr>
              <a:t>Défi de l’autonomisation de l’ESU en lui accordant les moyens de ses ambitions – Budget conséquent pour assurer la relève (3</a:t>
            </a:r>
            <a:r>
              <a:rPr lang="fr-FR" baseline="30000" dirty="0">
                <a:latin typeface="Times New Roman" pitchFamily="18" charset="0"/>
                <a:cs typeface="Times New Roman" pitchFamily="18" charset="0"/>
              </a:rPr>
              <a:t>ème</a:t>
            </a:r>
            <a:r>
              <a:rPr lang="fr-FR" dirty="0">
                <a:latin typeface="Times New Roman" pitchFamily="18" charset="0"/>
                <a:cs typeface="Times New Roman" pitchFamily="18" charset="0"/>
              </a:rPr>
              <a:t> cycle).</a:t>
            </a:r>
          </a:p>
          <a:p>
            <a:pPr marL="342900" indent="-342900" algn="just">
              <a:buFontTx/>
              <a:buAutoNum type="arabicPeriod" startAt="2"/>
            </a:pPr>
            <a:r>
              <a:rPr lang="fr-FR" dirty="0">
                <a:latin typeface="Times New Roman" pitchFamily="18" charset="0"/>
                <a:cs typeface="Times New Roman" pitchFamily="18" charset="0"/>
              </a:rPr>
              <a:t>Etc.</a:t>
            </a:r>
          </a:p>
          <a:p>
            <a:pPr marL="342900" indent="-342900" algn="just">
              <a:buFontTx/>
              <a:buAutoNum type="arabicPeriod" startAt="2"/>
            </a:pPr>
            <a:endParaRPr lang="fr-FR" dirty="0">
              <a:latin typeface="Times New Roman" pitchFamily="18" charset="0"/>
              <a:cs typeface="Times New Roman" pitchFamily="18" charset="0"/>
            </a:endParaRPr>
          </a:p>
          <a:p>
            <a:pPr marL="342900" indent="-342900" algn="just">
              <a:buFontTx/>
              <a:buAutoNum type="arabicPeriod" startAt="2"/>
            </a:pPr>
            <a:endParaRPr lang="fr-FR" dirty="0">
              <a:latin typeface="Times New Roman" pitchFamily="18" charset="0"/>
              <a:cs typeface="Times New Roman" pitchFamily="18" charset="0"/>
            </a:endParaRPr>
          </a:p>
          <a:p>
            <a:pPr marL="342900" lvl="0" indent="-342900" algn="ctr">
              <a:buAutoNum type="arabicPeriod" startAt="2"/>
            </a:pPr>
            <a:endParaRPr lang="fr-FR" dirty="0">
              <a:latin typeface="Times New Roman" pitchFamily="18" charset="0"/>
              <a:cs typeface="Times New Roman" pitchFamily="18" charset="0"/>
            </a:endParaRPr>
          </a:p>
          <a:p>
            <a:pPr lvl="2" algn="just">
              <a:lnSpc>
                <a:spcPct val="150000"/>
              </a:lnSpc>
            </a:pPr>
            <a:endParaRPr lang="fr-FR" b="1" dirty="0">
              <a:latin typeface="Times New Roman" pitchFamily="18" charset="0"/>
              <a:cs typeface="Times New Roman" pitchFamily="18" charset="0"/>
            </a:endParaRPr>
          </a:p>
        </p:txBody>
      </p:sp>
    </p:spTree>
    <p:extLst>
      <p:ext uri="{BB962C8B-B14F-4D97-AF65-F5344CB8AC3E}">
        <p14:creationId xmlns:p14="http://schemas.microsoft.com/office/powerpoint/2010/main" val="626342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94610"/>
            <a:ext cx="8640960" cy="6347892"/>
          </a:xfrm>
          <a:prstGeom prst="rect">
            <a:avLst/>
          </a:prstGeom>
        </p:spPr>
        <p:txBody>
          <a:bodyPr wrap="square">
            <a:spAutoFit/>
          </a:bodyPr>
          <a:lstStyle/>
          <a:p>
            <a:pPr algn="ctr"/>
            <a:r>
              <a:rPr lang="fr-FR" b="1" dirty="0">
                <a:latin typeface="Baskerville Old Face" pitchFamily="18" charset="0"/>
              </a:rPr>
              <a:t>CONCLUSION</a:t>
            </a:r>
          </a:p>
          <a:p>
            <a:endParaRPr lang="fr-FR" dirty="0"/>
          </a:p>
          <a:p>
            <a:pPr>
              <a:lnSpc>
                <a:spcPct val="150000"/>
              </a:lnSpc>
            </a:pPr>
            <a:r>
              <a:rPr lang="fr-FR" dirty="0">
                <a:latin typeface="Times New Roman" pitchFamily="18" charset="0"/>
                <a:cs typeface="Times New Roman" pitchFamily="18" charset="0"/>
              </a:rPr>
              <a:t>Le sifflet du chef de gare a retenti. Le train du système Licence-Maîtrise-Doctorat est bel et bien en marche depuis le 05 janvier 2022. A chacun des membres de l’équipage et de voyageurs de jouer sa partition avec science et conscience pour que ce train prenne sa vitesse de croisière et roule jusqu’à bon port. </a:t>
            </a:r>
          </a:p>
          <a:p>
            <a:pPr>
              <a:lnSpc>
                <a:spcPct val="150000"/>
              </a:lnSpc>
            </a:pPr>
            <a:endParaRPr lang="fr-FR" sz="500" dirty="0">
              <a:latin typeface="Times New Roman" pitchFamily="18" charset="0"/>
              <a:cs typeface="Times New Roman" pitchFamily="18" charset="0"/>
            </a:endParaRPr>
          </a:p>
          <a:p>
            <a:r>
              <a:rPr lang="fr-FR" dirty="0">
                <a:latin typeface="Times New Roman" pitchFamily="18" charset="0"/>
                <a:cs typeface="Times New Roman" pitchFamily="18" charset="0"/>
              </a:rPr>
              <a:t>L’expert international Jacqueline BERGERON nous prévenait lors des travaux préparatoires  en  disant que « </a:t>
            </a:r>
            <a:r>
              <a:rPr lang="fr-FR" i="1" dirty="0">
                <a:latin typeface="Times New Roman" pitchFamily="18" charset="0"/>
                <a:cs typeface="Times New Roman" pitchFamily="18" charset="0"/>
              </a:rPr>
              <a:t>la réussite de l’entrée de la RDC dans le LMD est donc sans doute liée à trois exigences internes</a:t>
            </a:r>
            <a:r>
              <a:rPr lang="fr-FR" dirty="0">
                <a:latin typeface="Times New Roman" pitchFamily="18" charset="0"/>
                <a:cs typeface="Times New Roman" pitchFamily="18" charset="0"/>
              </a:rPr>
              <a:t> : </a:t>
            </a:r>
            <a:r>
              <a:rPr lang="fr-FR" b="1" i="1" dirty="0">
                <a:latin typeface="Times New Roman" pitchFamily="18" charset="0"/>
                <a:cs typeface="Times New Roman" pitchFamily="18" charset="0"/>
              </a:rPr>
              <a:t>rigueur</a:t>
            </a:r>
            <a:r>
              <a:rPr lang="fr-FR" dirty="0">
                <a:latin typeface="Times New Roman" pitchFamily="18" charset="0"/>
                <a:cs typeface="Times New Roman" pitchFamily="18" charset="0"/>
              </a:rPr>
              <a:t>, </a:t>
            </a:r>
            <a:r>
              <a:rPr lang="fr-FR" b="1" i="1" dirty="0">
                <a:latin typeface="Times New Roman" pitchFamily="18" charset="0"/>
                <a:cs typeface="Times New Roman" pitchFamily="18" charset="0"/>
              </a:rPr>
              <a:t>précision</a:t>
            </a:r>
            <a:r>
              <a:rPr lang="fr-FR" dirty="0">
                <a:latin typeface="Times New Roman" pitchFamily="18" charset="0"/>
                <a:cs typeface="Times New Roman" pitchFamily="18" charset="0"/>
              </a:rPr>
              <a:t> et </a:t>
            </a:r>
            <a:r>
              <a:rPr lang="fr-FR" b="1" i="1" dirty="0">
                <a:latin typeface="Times New Roman" pitchFamily="18" charset="0"/>
                <a:cs typeface="Times New Roman" pitchFamily="18" charset="0"/>
              </a:rPr>
              <a:t>vérité</a:t>
            </a:r>
            <a:r>
              <a:rPr lang="fr-FR" dirty="0">
                <a:latin typeface="Times New Roman" pitchFamily="18" charset="0"/>
                <a:cs typeface="Times New Roman" pitchFamily="18" charset="0"/>
              </a:rPr>
              <a:t>, </a:t>
            </a:r>
            <a:r>
              <a:rPr lang="fr-FR" i="1" dirty="0">
                <a:latin typeface="Times New Roman" pitchFamily="18" charset="0"/>
                <a:cs typeface="Times New Roman" pitchFamily="18" charset="0"/>
              </a:rPr>
              <a:t>en lieu et place de rapports de force, d’influence ou de séduction politique encore trop présents sur la scène de la réforme à ce jour</a:t>
            </a:r>
            <a:r>
              <a:rPr lang="fr-FR" dirty="0">
                <a:latin typeface="Times New Roman" pitchFamily="18" charset="0"/>
                <a:cs typeface="Times New Roman" pitchFamily="18" charset="0"/>
              </a:rPr>
              <a:t> ».</a:t>
            </a:r>
          </a:p>
          <a:p>
            <a:pPr algn="just">
              <a:lnSpc>
                <a:spcPct val="150000"/>
              </a:lnSpc>
            </a:pPr>
            <a:endParaRPr lang="fr-FR" sz="700" dirty="0">
              <a:latin typeface="Times New Roman" pitchFamily="18" charset="0"/>
              <a:cs typeface="Times New Roman" pitchFamily="18" charset="0"/>
            </a:endParaRPr>
          </a:p>
          <a:p>
            <a:pPr algn="just">
              <a:lnSpc>
                <a:spcPct val="150000"/>
              </a:lnSpc>
            </a:pPr>
            <a:r>
              <a:rPr lang="fr-FR" dirty="0">
                <a:latin typeface="Times New Roman" pitchFamily="18" charset="0"/>
                <a:cs typeface="Times New Roman" pitchFamily="18" charset="0"/>
              </a:rPr>
              <a:t>Si nous concluons notre intervention de cet après-midi par cette citation, c’est entre autres pour donner une dernière réponse à nos interlocuteurs et lecteurs qui veulent savoir si le système LMD a déjà fait ses preuves dans les pays qui l’ont adopté avant nous. L’objectif final du système LMD est d’offrir  à la jeunesse, un enseignement de qualité qui donne </a:t>
            </a:r>
          </a:p>
          <a:p>
            <a:r>
              <a:rPr lang="fr-FR" dirty="0">
                <a:latin typeface="Times New Roman" pitchFamily="18" charset="0"/>
                <a:cs typeface="Times New Roman" pitchFamily="18" charset="0"/>
              </a:rPr>
              <a:t> </a:t>
            </a:r>
          </a:p>
          <a:p>
            <a:pPr>
              <a:lnSpc>
                <a:spcPct val="150000"/>
              </a:lnSpc>
            </a:pP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704678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animEffect transition="in" filter="barn(inVertical)">
                                      <p:cBhvr>
                                        <p:cTn id="7"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496944" cy="3782061"/>
          </a:xfrm>
          <a:prstGeom prst="rect">
            <a:avLst/>
          </a:prstGeom>
        </p:spPr>
        <p:txBody>
          <a:bodyPr wrap="square">
            <a:spAutoFit/>
          </a:bodyPr>
          <a:lstStyle/>
          <a:p>
            <a:pPr algn="just">
              <a:lnSpc>
                <a:spcPct val="150000"/>
              </a:lnSpc>
            </a:pPr>
            <a:r>
              <a:rPr lang="fr-FR" dirty="0">
                <a:latin typeface="Times New Roman" pitchFamily="18" charset="0"/>
                <a:cs typeface="Times New Roman" pitchFamily="18" charset="0"/>
              </a:rPr>
              <a:t>l’assurance  dans la qualité du métier qu’elle va exercer pour le développement du pays. Pour atteindre cet objectif,  tout est une question d’hommes d’abord et de volonté politique ensuite. Nous pensons ici à la saine gestion des financements de l’Enseignement Supérieur et Universitaire,  de l’autonomie des Universités et Instituts Supérieurs, et de leur gestion académique, etc.,  </a:t>
            </a:r>
          </a:p>
          <a:p>
            <a:pPr algn="just">
              <a:lnSpc>
                <a:spcPct val="150000"/>
              </a:lnSpc>
            </a:pPr>
            <a:endParaRPr lang="fr-FR" dirty="0">
              <a:latin typeface="Times New Roman" pitchFamily="18" charset="0"/>
              <a:cs typeface="Times New Roman" pitchFamily="18" charset="0"/>
            </a:endParaRPr>
          </a:p>
          <a:p>
            <a:pPr algn="just">
              <a:lnSpc>
                <a:spcPct val="150000"/>
              </a:lnSpc>
            </a:pPr>
            <a:r>
              <a:rPr lang="fr-FR" dirty="0">
                <a:latin typeface="Times New Roman" pitchFamily="18" charset="0"/>
                <a:cs typeface="Times New Roman" pitchFamily="18" charset="0"/>
              </a:rPr>
              <a:t>L’Assurance-Qualité qui est le maître mot du système LMD ne s’acquière qu’à ces conditions primordiales : la réforme de l’homme et la volonté politique de donner à l’université les moyens de ses actions éducatives.</a:t>
            </a:r>
          </a:p>
        </p:txBody>
      </p:sp>
    </p:spTree>
    <p:extLst>
      <p:ext uri="{BB962C8B-B14F-4D97-AF65-F5344CB8AC3E}">
        <p14:creationId xmlns:p14="http://schemas.microsoft.com/office/powerpoint/2010/main" val="81301877"/>
      </p:ext>
    </p:extLst>
  </p:cSld>
  <p:clrMapOvr>
    <a:masterClrMapping/>
  </p:clrMapOvr>
</p:sld>
</file>

<file path=ppt/theme/theme1.xml><?xml version="1.0" encoding="utf-8"?>
<a:theme xmlns:a="http://schemas.openxmlformats.org/drawingml/2006/main" name="Sillage">
  <a:themeElements>
    <a:clrScheme name="Sillage">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illage">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illage">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2490</TotalTime>
  <Words>1169</Words>
  <Application>Microsoft Office PowerPoint</Application>
  <PresentationFormat>Affichage à l'écran (4:3)</PresentationFormat>
  <Paragraphs>79</Paragraphs>
  <Slides>12</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12</vt:i4>
      </vt:variant>
    </vt:vector>
  </HeadingPairs>
  <TitlesOfParts>
    <vt:vector size="20" baseType="lpstr">
      <vt:lpstr>Aharoni</vt:lpstr>
      <vt:lpstr>Baskerville Old Face</vt:lpstr>
      <vt:lpstr>Calibri</vt:lpstr>
      <vt:lpstr>Georgia</vt:lpstr>
      <vt:lpstr>Times New Roman</vt:lpstr>
      <vt:lpstr>Trebuchet MS</vt:lpstr>
      <vt:lpstr>Wingdings</vt:lpstr>
      <vt:lpstr>Sillage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TRESOR</dc:creator>
  <cp:lastModifiedBy>User</cp:lastModifiedBy>
  <cp:revision>13</cp:revision>
  <dcterms:created xsi:type="dcterms:W3CDTF">2024-05-07T14:16:39Z</dcterms:created>
  <dcterms:modified xsi:type="dcterms:W3CDTF">2024-05-10T10:33:08Z</dcterms:modified>
</cp:coreProperties>
</file>